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52"/>
  </p:notesMasterIdLst>
  <p:sldIdLst>
    <p:sldId id="950" r:id="rId2"/>
    <p:sldId id="951" r:id="rId3"/>
    <p:sldId id="952" r:id="rId4"/>
    <p:sldId id="953" r:id="rId5"/>
    <p:sldId id="954" r:id="rId6"/>
    <p:sldId id="955" r:id="rId7"/>
    <p:sldId id="956" r:id="rId8"/>
    <p:sldId id="957" r:id="rId9"/>
    <p:sldId id="958" r:id="rId10"/>
    <p:sldId id="959" r:id="rId11"/>
    <p:sldId id="960" r:id="rId12"/>
    <p:sldId id="961" r:id="rId13"/>
    <p:sldId id="962" r:id="rId14"/>
    <p:sldId id="963" r:id="rId15"/>
    <p:sldId id="964" r:id="rId16"/>
    <p:sldId id="965" r:id="rId17"/>
    <p:sldId id="966" r:id="rId18"/>
    <p:sldId id="967" r:id="rId19"/>
    <p:sldId id="968" r:id="rId20"/>
    <p:sldId id="969" r:id="rId21"/>
    <p:sldId id="970" r:id="rId22"/>
    <p:sldId id="971" r:id="rId23"/>
    <p:sldId id="972" r:id="rId24"/>
    <p:sldId id="973" r:id="rId25"/>
    <p:sldId id="974" r:id="rId26"/>
    <p:sldId id="975" r:id="rId27"/>
    <p:sldId id="976" r:id="rId28"/>
    <p:sldId id="977" r:id="rId29"/>
    <p:sldId id="978" r:id="rId30"/>
    <p:sldId id="979" r:id="rId31"/>
    <p:sldId id="980" r:id="rId32"/>
    <p:sldId id="981" r:id="rId33"/>
    <p:sldId id="982" r:id="rId34"/>
    <p:sldId id="983" r:id="rId35"/>
    <p:sldId id="984" r:id="rId36"/>
    <p:sldId id="985" r:id="rId37"/>
    <p:sldId id="986" r:id="rId38"/>
    <p:sldId id="987" r:id="rId39"/>
    <p:sldId id="988" r:id="rId40"/>
    <p:sldId id="989" r:id="rId41"/>
    <p:sldId id="990" r:id="rId42"/>
    <p:sldId id="991" r:id="rId43"/>
    <p:sldId id="992" r:id="rId44"/>
    <p:sldId id="993" r:id="rId45"/>
    <p:sldId id="994" r:id="rId46"/>
    <p:sldId id="995" r:id="rId47"/>
    <p:sldId id="996" r:id="rId48"/>
    <p:sldId id="997" r:id="rId49"/>
    <p:sldId id="998" r:id="rId50"/>
    <p:sldId id="691" r:id="rId51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700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04910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567169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6445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17040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018288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7394766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4644705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336354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209753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71503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19874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9736534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1460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931508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77345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24179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970109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9142614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22146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396704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276520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625817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96223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902260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584276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674857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7717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051054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50065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41860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88483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638321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4978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1780721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1156484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93187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64104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34891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567622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275641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562114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674871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7251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1647985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9388063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18794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272281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80852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391898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5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90600" y="1066800"/>
            <a:ext cx="8534400" cy="54102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 marL="800100" indent="-342900">
              <a:lnSpc>
                <a:spcPct val="130000"/>
              </a:lnSpc>
              <a:buFont typeface="+mj-ea"/>
              <a:buAutoNum type="circleNumDbPlain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1600200" y="533400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>
                <a:solidFill>
                  <a:srgbClr val="FFFF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학습정리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84066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  <p:sldLayoutId id="21474840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6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 smtClean="0"/>
              <a:t>19</a:t>
            </a:r>
            <a:r>
              <a:rPr lang="ko-KR" altLang="en-US" sz="4000" dirty="0" smtClean="0"/>
              <a:t>장</a:t>
            </a:r>
            <a:r>
              <a:rPr lang="en-US" altLang="ko-KR" sz="4000" dirty="0" smtClean="0"/>
              <a:t>  </a:t>
            </a:r>
            <a:r>
              <a:rPr lang="ko-KR" altLang="en-US" sz="4000" dirty="0" smtClean="0"/>
              <a:t>스윙과 이벤트 </a:t>
            </a:r>
            <a:r>
              <a:rPr lang="ko-KR" altLang="en-US" sz="4000" dirty="0"/>
              <a:t>처리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657600"/>
            <a:ext cx="4172937" cy="31393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Section 1 </a:t>
            </a:r>
            <a:r>
              <a:rPr lang="ko-KR" altLang="en-US" b="1" dirty="0"/>
              <a:t>스윙 컴포넌트</a:t>
            </a:r>
          </a:p>
          <a:p>
            <a:r>
              <a:rPr lang="en-US" altLang="ko-KR" b="1" dirty="0"/>
              <a:t>Section 2 </a:t>
            </a:r>
            <a:r>
              <a:rPr lang="ko-KR" altLang="en-US" b="1" dirty="0"/>
              <a:t>이미지 아이콘과 라벨</a:t>
            </a:r>
          </a:p>
          <a:p>
            <a:r>
              <a:rPr lang="en-US" altLang="ko-KR" b="1" dirty="0"/>
              <a:t>Section 3 </a:t>
            </a:r>
            <a:r>
              <a:rPr lang="ko-KR" altLang="en-US" b="1" dirty="0"/>
              <a:t>텍스트 필드와 텍스트 </a:t>
            </a:r>
            <a:r>
              <a:rPr lang="ko-KR" altLang="en-US" b="1" dirty="0" err="1"/>
              <a:t>에리어</a:t>
            </a:r>
            <a:endParaRPr lang="ko-KR" altLang="en-US" b="1" dirty="0"/>
          </a:p>
          <a:p>
            <a:r>
              <a:rPr lang="en-US" altLang="ko-KR" b="1" dirty="0"/>
              <a:t>Section 4 </a:t>
            </a:r>
            <a:r>
              <a:rPr lang="ko-KR" altLang="en-US" b="1" dirty="0"/>
              <a:t>버튼</a:t>
            </a:r>
          </a:p>
          <a:p>
            <a:r>
              <a:rPr lang="en-US" altLang="ko-KR" b="1" dirty="0"/>
              <a:t>Section 5 </a:t>
            </a:r>
            <a:r>
              <a:rPr lang="ko-KR" altLang="en-US" b="1" dirty="0"/>
              <a:t>체크박스</a:t>
            </a:r>
          </a:p>
          <a:p>
            <a:r>
              <a:rPr lang="en-US" altLang="ko-KR" b="1" dirty="0"/>
              <a:t>Section 6 </a:t>
            </a:r>
            <a:r>
              <a:rPr lang="ko-KR" altLang="en-US" b="1" dirty="0"/>
              <a:t>라디오 버튼</a:t>
            </a:r>
          </a:p>
          <a:p>
            <a:r>
              <a:rPr lang="en-US" altLang="ko-KR" b="1" dirty="0"/>
              <a:t>Section 7 </a:t>
            </a:r>
            <a:r>
              <a:rPr lang="ko-KR" altLang="en-US" b="1" dirty="0" err="1"/>
              <a:t>콤보박스</a:t>
            </a:r>
            <a:endParaRPr lang="ko-KR" altLang="en-US" b="1" dirty="0"/>
          </a:p>
          <a:p>
            <a:r>
              <a:rPr lang="en-US" altLang="ko-KR" b="1" dirty="0"/>
              <a:t>Section 8 </a:t>
            </a:r>
            <a:r>
              <a:rPr lang="ko-KR" altLang="en-US" b="1" dirty="0"/>
              <a:t>리스트</a:t>
            </a:r>
          </a:p>
          <a:p>
            <a:r>
              <a:rPr lang="en-US" altLang="ko-KR" b="1" dirty="0"/>
              <a:t>Section 9 </a:t>
            </a:r>
            <a:r>
              <a:rPr lang="ko-KR" altLang="en-US" b="1" dirty="0" err="1"/>
              <a:t>스크롤바</a:t>
            </a:r>
            <a:endParaRPr lang="ko-KR" altLang="en-US" b="1" dirty="0"/>
          </a:p>
          <a:p>
            <a:r>
              <a:rPr lang="en-US" altLang="ko-KR" b="1" dirty="0"/>
              <a:t>Section 10 </a:t>
            </a:r>
            <a:r>
              <a:rPr lang="ko-KR" altLang="en-US" b="1" dirty="0"/>
              <a:t>그룹 </a:t>
            </a:r>
            <a:r>
              <a:rPr lang="ko-KR" altLang="en-US" b="1" dirty="0" err="1"/>
              <a:t>홀더</a:t>
            </a:r>
            <a:endParaRPr lang="ko-KR" altLang="en-US" b="1" dirty="0"/>
          </a:p>
          <a:p>
            <a:r>
              <a:rPr lang="en-US" altLang="ko-KR" b="1" dirty="0"/>
              <a:t>Section 11 </a:t>
            </a:r>
            <a:r>
              <a:rPr lang="ko-KR" altLang="en-US" b="1" dirty="0"/>
              <a:t>메뉴</a:t>
            </a:r>
            <a:endParaRPr lang="ko-KR" altLang="en-US" b="1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3618794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이미지 아이콘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라벨</a:t>
            </a:r>
            <a:r>
              <a:rPr lang="en-US" altLang="ko-KR" dirty="0" smtClean="0"/>
              <a:t>(Label)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5782272" cy="515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6270" y="1613747"/>
            <a:ext cx="145774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7908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이미지 아이콘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라벨</a:t>
            </a:r>
            <a:r>
              <a:rPr lang="en-US" altLang="ko-KR" dirty="0" smtClean="0"/>
              <a:t>(Label)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371600"/>
            <a:ext cx="5929934" cy="491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5200" y="2590800"/>
            <a:ext cx="2160270" cy="1800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693724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텍스트 필드와 텍스트 </a:t>
            </a:r>
            <a:r>
              <a:rPr lang="ko-KR" altLang="en-US" dirty="0" err="1" smtClean="0"/>
              <a:t>에리어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한 줄의 텍스트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JTextField</a:t>
            </a:r>
            <a:endParaRPr lang="en-US" altLang="ko-KR" dirty="0" smtClean="0"/>
          </a:p>
          <a:p>
            <a:r>
              <a:rPr lang="ko-KR" altLang="en-US" dirty="0" smtClean="0"/>
              <a:t>여러 줄의 텍스트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JTextArea</a:t>
            </a:r>
            <a:endParaRPr lang="en-US" altLang="ko-KR" dirty="0" smtClean="0"/>
          </a:p>
          <a:p>
            <a:endParaRPr lang="en-US" altLang="ko-KR" dirty="0"/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838200" y="2514600"/>
            <a:ext cx="6339072" cy="3219450"/>
            <a:chOff x="838200" y="2362200"/>
            <a:chExt cx="6339072" cy="3219450"/>
          </a:xfrm>
        </p:grpSpPr>
        <p:pic>
          <p:nvPicPr>
            <p:cNvPr id="532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2362200"/>
              <a:ext cx="6339072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" name="직선 연결선 2"/>
            <p:cNvCxnSpPr/>
            <p:nvPr/>
          </p:nvCxnSpPr>
          <p:spPr>
            <a:xfrm>
              <a:off x="990600" y="3810000"/>
              <a:ext cx="601980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95586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텍스트 필드와 텍스트 </a:t>
            </a:r>
            <a:r>
              <a:rPr lang="ko-KR" altLang="en-US" dirty="0" err="1" smtClean="0"/>
              <a:t>에리어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00200"/>
            <a:ext cx="7143750" cy="249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2000" y="1600200"/>
            <a:ext cx="2743200" cy="30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7374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텍스트 필드와 텍스트 </a:t>
            </a:r>
            <a:r>
              <a:rPr lang="ko-KR" altLang="en-US" dirty="0" err="1" smtClean="0"/>
              <a:t>에리어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7515225" cy="3650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762000" y="1371600"/>
            <a:ext cx="2743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73188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텍스트 필드와 텍스트 </a:t>
            </a:r>
            <a:r>
              <a:rPr lang="ko-KR" altLang="en-US" dirty="0" err="1" smtClean="0"/>
              <a:t>에리어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199" y="1524000"/>
            <a:ext cx="6263641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7849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텍스트 필드와 텍스트 </a:t>
            </a:r>
            <a:r>
              <a:rPr lang="ko-KR" altLang="en-US" dirty="0" err="1" smtClean="0"/>
              <a:t>에리어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0800" y="2405062"/>
            <a:ext cx="30162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1397423"/>
            <a:ext cx="4399794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50507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AbstractButton</a:t>
            </a:r>
            <a:r>
              <a:rPr lang="en-US" altLang="ko-KR" dirty="0" smtClean="0"/>
              <a:t> 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ko-KR" altLang="en-US" dirty="0"/>
              <a:t>버튼</a:t>
            </a:r>
            <a:r>
              <a:rPr lang="en-US" altLang="ko-KR" dirty="0"/>
              <a:t>, </a:t>
            </a:r>
            <a:r>
              <a:rPr lang="ko-KR" altLang="en-US" dirty="0"/>
              <a:t>체크박스 버튼</a:t>
            </a:r>
            <a:r>
              <a:rPr lang="en-US" altLang="ko-KR" dirty="0"/>
              <a:t>, </a:t>
            </a:r>
            <a:r>
              <a:rPr lang="ko-KR" altLang="en-US" dirty="0"/>
              <a:t>라디오 버튼 등</a:t>
            </a:r>
            <a:r>
              <a:rPr lang="en-US" altLang="ko-KR" dirty="0"/>
              <a:t>)</a:t>
            </a:r>
            <a:r>
              <a:rPr lang="ko-KR" altLang="en-US" dirty="0"/>
              <a:t>들의 작동을 제어할 </a:t>
            </a:r>
            <a:r>
              <a:rPr lang="ko-KR" altLang="en-US" dirty="0" err="1" smtClean="0"/>
              <a:t>수있는</a:t>
            </a:r>
            <a:r>
              <a:rPr lang="ko-KR" altLang="en-US" dirty="0" smtClean="0"/>
              <a:t> </a:t>
            </a:r>
            <a:r>
              <a:rPr lang="ko-KR" altLang="en-US" dirty="0"/>
              <a:t>많은 </a:t>
            </a:r>
            <a:r>
              <a:rPr lang="ko-KR" altLang="en-US" dirty="0" err="1"/>
              <a:t>메소들을</a:t>
            </a:r>
            <a:r>
              <a:rPr lang="ko-KR" altLang="en-US" dirty="0"/>
              <a:t> </a:t>
            </a:r>
            <a:r>
              <a:rPr lang="ko-KR" altLang="en-US" dirty="0" smtClean="0"/>
              <a:t>제공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33600"/>
            <a:ext cx="5867400" cy="4359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74536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905000"/>
            <a:ext cx="7000875" cy="21989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933070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  <p:grpSp>
        <p:nvGrpSpPr>
          <p:cNvPr id="3" name="그룹 2"/>
          <p:cNvGrpSpPr/>
          <p:nvPr/>
        </p:nvGrpSpPr>
        <p:grpSpPr>
          <a:xfrm>
            <a:off x="914400" y="1143000"/>
            <a:ext cx="4724400" cy="5175170"/>
            <a:chOff x="685800" y="1219200"/>
            <a:chExt cx="5901704" cy="6318170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219200"/>
              <a:ext cx="5901704" cy="49374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6900" y="5867400"/>
              <a:ext cx="5809861" cy="16699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04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3200" y="2133600"/>
            <a:ext cx="3143250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0196" y="1347058"/>
            <a:ext cx="120475" cy="12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566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사용자 </a:t>
            </a:r>
            <a:r>
              <a:rPr lang="ko-KR" altLang="en-US" dirty="0"/>
              <a:t>인터페이스인 스윙 컴포넌트의 사용에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스윙의 </a:t>
            </a:r>
            <a:r>
              <a:rPr lang="ko-KR" altLang="en-US" dirty="0"/>
              <a:t>다양한 </a:t>
            </a:r>
            <a:r>
              <a:rPr lang="ko-KR" altLang="en-US" dirty="0" err="1"/>
              <a:t>컴포넌를</a:t>
            </a:r>
            <a:r>
              <a:rPr lang="ko-KR" altLang="en-US" dirty="0"/>
              <a:t> 사용하여 </a:t>
            </a:r>
            <a:r>
              <a:rPr lang="en-US" altLang="ko-KR" dirty="0"/>
              <a:t>GUI</a:t>
            </a:r>
            <a:r>
              <a:rPr lang="ko-KR" altLang="en-US" dirty="0"/>
              <a:t>를 구축에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 smtClean="0"/>
              <a:t>컴포넌트에서 </a:t>
            </a:r>
            <a:r>
              <a:rPr lang="ko-KR" altLang="en-US" dirty="0"/>
              <a:t>이벤트 처리를 반복 학습합니다</a:t>
            </a:r>
            <a:r>
              <a:rPr lang="en-US" altLang="ko-KR" dirty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23530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1143000" y="1428750"/>
            <a:ext cx="5680247" cy="5124450"/>
            <a:chOff x="1295400" y="1143000"/>
            <a:chExt cx="5680247" cy="5124450"/>
          </a:xfrm>
        </p:grpSpPr>
        <p:pic>
          <p:nvPicPr>
            <p:cNvPr id="6144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5400" y="1143000"/>
              <a:ext cx="5680247" cy="5124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86042" y="1363285"/>
              <a:ext cx="132522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455353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609600" y="1398502"/>
            <a:ext cx="5044751" cy="5119138"/>
            <a:chOff x="898849" y="1295400"/>
            <a:chExt cx="5943334" cy="5728738"/>
          </a:xfrm>
        </p:grpSpPr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400" y="1295400"/>
              <a:ext cx="5927783" cy="3219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2467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8849" y="4398810"/>
              <a:ext cx="5898236" cy="26253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246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3389476"/>
            <a:ext cx="2914650" cy="291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95205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2709397" y="485056"/>
            <a:ext cx="5428766" cy="6286500"/>
            <a:chOff x="3200400" y="571500"/>
            <a:chExt cx="5428766" cy="6286500"/>
          </a:xfrm>
        </p:grpSpPr>
        <p:pic>
          <p:nvPicPr>
            <p:cNvPr id="6349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00400" y="571500"/>
              <a:ext cx="5428766" cy="62865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9026" y="784896"/>
              <a:ext cx="132523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802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600200"/>
            <a:ext cx="5581650" cy="36052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451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9200" y="3276600"/>
            <a:ext cx="4064000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344016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1447800" y="838200"/>
            <a:ext cx="4800600" cy="5385228"/>
            <a:chOff x="1447800" y="838200"/>
            <a:chExt cx="4800600" cy="5385228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838200"/>
              <a:ext cx="4800600" cy="53852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25931" y="1017371"/>
              <a:ext cx="120475" cy="12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3734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smtClean="0"/>
              <a:t>버튼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219200"/>
            <a:ext cx="6360816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65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352800"/>
            <a:ext cx="3021170" cy="2681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346531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박스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JCheck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ko-KR" altLang="en-US" dirty="0"/>
          </a:p>
        </p:txBody>
      </p:sp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6477000" cy="45087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772986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박스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609600" y="1219199"/>
            <a:ext cx="5867400" cy="4682359"/>
            <a:chOff x="609600" y="1219199"/>
            <a:chExt cx="5867400" cy="4682359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" y="1219199"/>
              <a:ext cx="5867400" cy="4682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6761" y="1474892"/>
              <a:ext cx="145774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2014051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smtClean="0"/>
              <a:t>체크</a:t>
            </a:r>
            <a:r>
              <a:rPr lang="en-US" altLang="ko-KR" dirty="0" smtClean="0"/>
              <a:t> </a:t>
            </a:r>
            <a:r>
              <a:rPr lang="ko-KR" altLang="en-US" dirty="0" smtClean="0"/>
              <a:t>박스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524000"/>
            <a:ext cx="6389990" cy="431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963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724400"/>
            <a:ext cx="157162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00494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JRadioButton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6400800" cy="44568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52410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5240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1-1   </a:t>
            </a:r>
            <a:r>
              <a:rPr lang="ko-KR" altLang="en-US" dirty="0" smtClean="0">
                <a:latin typeface="+mj-ea"/>
                <a:ea typeface="+mj-ea"/>
              </a:rPr>
              <a:t>스윙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en-US" altLang="ko-KR" dirty="0" err="1" smtClean="0">
                <a:latin typeface="+mj-ea"/>
                <a:ea typeface="+mj-ea"/>
              </a:rPr>
              <a:t>javax.swing</a:t>
            </a:r>
            <a:r>
              <a:rPr lang="en-US" altLang="ko-KR" dirty="0" smtClean="0">
                <a:latin typeface="+mj-ea"/>
                <a:ea typeface="+mj-ea"/>
              </a:rPr>
              <a:t>) </a:t>
            </a:r>
            <a:r>
              <a:rPr lang="ko-KR" altLang="en-US" dirty="0" smtClean="0">
                <a:latin typeface="+mj-ea"/>
                <a:ea typeface="+mj-ea"/>
              </a:rPr>
              <a:t>패키지의 개요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스윙 컴포넌트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스윙</a:t>
            </a:r>
            <a:r>
              <a:rPr lang="en-US" altLang="ko-KR" dirty="0" smtClean="0"/>
              <a:t>(Swing)</a:t>
            </a:r>
          </a:p>
          <a:p>
            <a:pPr lvl="1"/>
            <a:r>
              <a:rPr lang="ko-KR" altLang="en-US" dirty="0" smtClean="0"/>
              <a:t>선</a:t>
            </a:r>
            <a:r>
              <a:rPr lang="en-US" altLang="ko-KR" dirty="0" smtClean="0"/>
              <a:t>(sun)</a:t>
            </a:r>
            <a:r>
              <a:rPr lang="ko-KR" altLang="en-US" dirty="0" smtClean="0"/>
              <a:t>사가 </a:t>
            </a:r>
            <a:r>
              <a:rPr lang="ko-KR" altLang="en-US" dirty="0" err="1" smtClean="0"/>
              <a:t>넷스케이프사와</a:t>
            </a:r>
            <a:r>
              <a:rPr lang="ko-KR" altLang="en-US" dirty="0" smtClean="0"/>
              <a:t> 공동으로 개발한 새로운 그래픽 </a:t>
            </a:r>
            <a:r>
              <a:rPr lang="ko-KR" altLang="en-US" dirty="0" err="1" smtClean="0"/>
              <a:t>툴킷</a:t>
            </a:r>
            <a:r>
              <a:rPr lang="en-US" altLang="ko-KR" dirty="0" smtClean="0"/>
              <a:t>(toolkit)</a:t>
            </a:r>
          </a:p>
          <a:p>
            <a:pPr lvl="1"/>
            <a:r>
              <a:rPr lang="ko-KR" altLang="en-US" dirty="0" smtClean="0"/>
              <a:t>그래픽을 </a:t>
            </a:r>
            <a:r>
              <a:rPr lang="en-US" altLang="ko-KR" dirty="0" smtClean="0"/>
              <a:t>JVM</a:t>
            </a:r>
            <a:r>
              <a:rPr lang="ko-KR" altLang="en-US" dirty="0" smtClean="0"/>
              <a:t>이 자체적으로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컴포넌트를 그리기 위해 실행 중인 컴퓨터에서 하나의 컴포넌트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예를 들면 프레임 윈도</a:t>
            </a:r>
            <a:r>
              <a:rPr lang="en-US" altLang="ko-KR" dirty="0" smtClean="0"/>
              <a:t>)</a:t>
            </a:r>
            <a:r>
              <a:rPr lang="ko-KR" altLang="en-US" dirty="0" smtClean="0"/>
              <a:t>만을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스윙과 관련된 모든 클래스들은 </a:t>
            </a:r>
            <a:r>
              <a:rPr lang="en-US" altLang="ko-KR" dirty="0" err="1" smtClean="0"/>
              <a:t>javax.swing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8676940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버튼을 그룹으로 묶는 기능 </a:t>
            </a:r>
            <a:r>
              <a:rPr lang="en-US" altLang="ko-KR" dirty="0" smtClean="0"/>
              <a:t>: 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ButtonGroup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6710363" cy="1034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6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710" y="3102844"/>
            <a:ext cx="6772275" cy="1292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43952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grpSp>
        <p:nvGrpSpPr>
          <p:cNvPr id="2" name="그룹 1"/>
          <p:cNvGrpSpPr/>
          <p:nvPr/>
        </p:nvGrpSpPr>
        <p:grpSpPr>
          <a:xfrm>
            <a:off x="685800" y="1219200"/>
            <a:ext cx="5562600" cy="5432100"/>
            <a:chOff x="685800" y="1219200"/>
            <a:chExt cx="5562600" cy="5432100"/>
          </a:xfrm>
        </p:grpSpPr>
        <p:pic>
          <p:nvPicPr>
            <p:cNvPr id="72706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219200"/>
              <a:ext cx="5562600" cy="5432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95211" y="1419011"/>
              <a:ext cx="145774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904917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371600"/>
            <a:ext cx="5734050" cy="461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59072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smtClean="0"/>
              <a:t>라디오 버튼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6152551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0"/>
            <a:ext cx="2967990" cy="234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0828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콤보박스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JComboBox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799" y="1752600"/>
            <a:ext cx="7088471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6118411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7 </a:t>
            </a:r>
            <a:r>
              <a:rPr lang="ko-KR" altLang="en-US" dirty="0" err="1" smtClean="0"/>
              <a:t>콤보박스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  <p:pic>
        <p:nvPicPr>
          <p:cNvPr id="7680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3800" y="3429000"/>
            <a:ext cx="1447800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2362200" y="685800"/>
            <a:ext cx="4470091" cy="6219825"/>
            <a:chOff x="2362200" y="685800"/>
            <a:chExt cx="4470091" cy="6219825"/>
          </a:xfrm>
        </p:grpSpPr>
        <p:pic>
          <p:nvPicPr>
            <p:cNvPr id="7680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62200" y="685800"/>
              <a:ext cx="4470091" cy="6219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91223" y="851425"/>
              <a:ext cx="120475" cy="1259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5893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JList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1447800"/>
            <a:ext cx="6557963" cy="4939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1893266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2895600" y="541353"/>
            <a:ext cx="4601428" cy="6248400"/>
            <a:chOff x="3429000" y="457200"/>
            <a:chExt cx="4601428" cy="6248400"/>
          </a:xfrm>
        </p:grpSpPr>
        <p:pic>
          <p:nvPicPr>
            <p:cNvPr id="788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29000" y="457200"/>
              <a:ext cx="4601428" cy="62484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65545" y="644066"/>
              <a:ext cx="132523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24275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8 </a:t>
            </a:r>
            <a:r>
              <a:rPr lang="ko-KR" altLang="en-US" dirty="0" smtClean="0"/>
              <a:t>리스트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295400"/>
            <a:ext cx="5246485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98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619041"/>
            <a:ext cx="3638550" cy="1559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435574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스크롤 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JScrollPane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vsb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hsb</a:t>
            </a:r>
            <a:r>
              <a:rPr lang="ko-KR" altLang="en-US" dirty="0" smtClean="0"/>
              <a:t>는 수직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수평 스크롤 바를 설정하기 위해 사용되는 상수로서 다음과 같은 상수가 사용됨</a:t>
            </a:r>
            <a:endParaRPr lang="en-US" altLang="ko-KR" dirty="0" smtClean="0"/>
          </a:p>
          <a:p>
            <a:pPr lvl="1"/>
            <a:r>
              <a:rPr lang="en-US" altLang="ko-KR" sz="1400" dirty="0" smtClean="0"/>
              <a:t>HORIZONTAL_SCROLLBAR_ALWAYS : </a:t>
            </a:r>
            <a:r>
              <a:rPr lang="ko-KR" altLang="en-US" sz="1400" dirty="0" smtClean="0"/>
              <a:t>항상 수평 스크롤 바를 제공</a:t>
            </a:r>
          </a:p>
          <a:p>
            <a:pPr lvl="1"/>
            <a:r>
              <a:rPr lang="en-US" altLang="ko-KR" sz="1400" dirty="0" smtClean="0"/>
              <a:t>HORIZONTAL_SCROLLBAR_AS_NEEDED : </a:t>
            </a:r>
            <a:r>
              <a:rPr lang="ko-KR" altLang="en-US" sz="1400" dirty="0" smtClean="0"/>
              <a:t>필요한 경우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패널의 크기를 넘어서는 경우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에만 수평 스크롤 바 제공</a:t>
            </a:r>
          </a:p>
          <a:p>
            <a:pPr lvl="1"/>
            <a:r>
              <a:rPr lang="en-US" altLang="ko-KR" sz="1400" dirty="0" smtClean="0"/>
              <a:t>VERTICAL_SCROLLBAR_ALWAYS : </a:t>
            </a:r>
            <a:r>
              <a:rPr lang="ko-KR" altLang="en-US" sz="1400" dirty="0" smtClean="0"/>
              <a:t>항상 수직 스크롤 바를 제공</a:t>
            </a:r>
          </a:p>
          <a:p>
            <a:pPr lvl="1"/>
            <a:r>
              <a:rPr lang="en-US" altLang="ko-KR" sz="1400" dirty="0" smtClean="0"/>
              <a:t>VERTICAL_SCROLLBARAS_NEEDED : </a:t>
            </a:r>
            <a:r>
              <a:rPr lang="ko-KR" altLang="en-US" sz="1400" dirty="0" smtClean="0"/>
              <a:t>필요한 경우에만 수직 스크롤 바 제공</a:t>
            </a:r>
            <a:endParaRPr lang="ko-KR" altLang="en-US" sz="1400" dirty="0"/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1752600"/>
            <a:ext cx="5872163" cy="17983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545099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634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1-1   </a:t>
            </a:r>
            <a:r>
              <a:rPr lang="ko-KR" altLang="en-US" dirty="0" smtClean="0">
                <a:latin typeface="+mj-ea"/>
                <a:ea typeface="+mj-ea"/>
              </a:rPr>
              <a:t>스윙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en-US" altLang="ko-KR" dirty="0" err="1" smtClean="0">
                <a:latin typeface="+mj-ea"/>
                <a:ea typeface="+mj-ea"/>
              </a:rPr>
              <a:t>javax.swing</a:t>
            </a:r>
            <a:r>
              <a:rPr lang="en-US" altLang="ko-KR" dirty="0" smtClean="0">
                <a:latin typeface="+mj-ea"/>
                <a:ea typeface="+mj-ea"/>
              </a:rPr>
              <a:t>) </a:t>
            </a:r>
            <a:r>
              <a:rPr lang="ko-KR" altLang="en-US" dirty="0" smtClean="0">
                <a:latin typeface="+mj-ea"/>
                <a:ea typeface="+mj-ea"/>
              </a:rPr>
              <a:t>패키지의 개요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스윙 컴포넌트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>
          <a:xfrm>
            <a:off x="7150100" y="6400800"/>
            <a:ext cx="2311400" cy="365125"/>
          </a:xfrm>
        </p:spPr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554162"/>
            <a:ext cx="8142901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00400" y="5867400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05055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9 </a:t>
            </a:r>
            <a:r>
              <a:rPr lang="ko-KR" altLang="en-US" dirty="0" smtClean="0"/>
              <a:t>스크롤 바</a:t>
            </a:r>
            <a:endParaRPr lang="ko-KR" altLang="en-US" dirty="0"/>
          </a:p>
        </p:txBody>
      </p:sp>
      <p:pic>
        <p:nvPicPr>
          <p:cNvPr id="819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048000"/>
            <a:ext cx="2419350" cy="241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528353" y="1447800"/>
            <a:ext cx="4876800" cy="5165653"/>
            <a:chOff x="457200" y="1142999"/>
            <a:chExt cx="4876800" cy="5165653"/>
          </a:xfrm>
        </p:grpSpPr>
        <p:pic>
          <p:nvPicPr>
            <p:cNvPr id="81922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" y="1142999"/>
              <a:ext cx="4876800" cy="51656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22534" y="1342966"/>
              <a:ext cx="132523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396961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10 </a:t>
            </a:r>
            <a:r>
              <a:rPr lang="ko-KR" altLang="en-US" dirty="0" smtClean="0"/>
              <a:t>그룹 </a:t>
            </a:r>
            <a:r>
              <a:rPr lang="ko-KR" altLang="en-US" dirty="0" err="1" smtClean="0"/>
              <a:t>홀더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err="1" smtClean="0"/>
              <a:t>JTabbedPane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52600"/>
            <a:ext cx="7865076" cy="4343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98623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10 </a:t>
            </a:r>
            <a:r>
              <a:rPr lang="ko-KR" altLang="en-US" dirty="0" smtClean="0"/>
              <a:t>그룹 </a:t>
            </a:r>
            <a:r>
              <a:rPr lang="ko-KR" altLang="en-US" dirty="0" err="1" smtClean="0"/>
              <a:t>홀더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45406"/>
            <a:ext cx="7421840" cy="2338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688244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10 </a:t>
            </a:r>
            <a:r>
              <a:rPr lang="ko-KR" altLang="en-US" dirty="0" smtClean="0"/>
              <a:t>그룹 </a:t>
            </a:r>
            <a:r>
              <a:rPr lang="ko-KR" altLang="en-US" dirty="0" err="1" smtClean="0"/>
              <a:t>홀더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1447800" y="838199"/>
            <a:ext cx="4495800" cy="5446493"/>
            <a:chOff x="1447800" y="838199"/>
            <a:chExt cx="4495800" cy="5446493"/>
          </a:xfrm>
        </p:grpSpPr>
        <p:pic>
          <p:nvPicPr>
            <p:cNvPr id="84994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800" y="838199"/>
              <a:ext cx="4495800" cy="54464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64026" y="997528"/>
              <a:ext cx="132522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682813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10 </a:t>
            </a:r>
            <a:r>
              <a:rPr lang="ko-KR" altLang="en-US" dirty="0" smtClean="0"/>
              <a:t>그룹 </a:t>
            </a:r>
            <a:r>
              <a:rPr lang="ko-KR" altLang="en-US" dirty="0" err="1" smtClean="0"/>
              <a:t>홀더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685800"/>
            <a:ext cx="4493734" cy="594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876800"/>
            <a:ext cx="3397250" cy="101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6547234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11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메뉴 관련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JMenuBar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JMenu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JMenuItem</a:t>
            </a:r>
            <a:r>
              <a:rPr lang="en-US" altLang="ko-KR" dirty="0" smtClean="0"/>
              <a:t>,  </a:t>
            </a:r>
            <a:r>
              <a:rPr lang="en-US" altLang="ko-KR" dirty="0" err="1" smtClean="0"/>
              <a:t>JCheckBoxMenuItem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JradioButtonMenuItem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2514600"/>
            <a:ext cx="6762750" cy="27557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606055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11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  <p:grpSp>
        <p:nvGrpSpPr>
          <p:cNvPr id="2" name="그룹 1"/>
          <p:cNvGrpSpPr/>
          <p:nvPr/>
        </p:nvGrpSpPr>
        <p:grpSpPr>
          <a:xfrm>
            <a:off x="1371600" y="914400"/>
            <a:ext cx="5682635" cy="5646516"/>
            <a:chOff x="1371600" y="914400"/>
            <a:chExt cx="5682635" cy="5646516"/>
          </a:xfrm>
        </p:grpSpPr>
        <p:grpSp>
          <p:nvGrpSpPr>
            <p:cNvPr id="3" name="그룹 2"/>
            <p:cNvGrpSpPr/>
            <p:nvPr/>
          </p:nvGrpSpPr>
          <p:grpSpPr>
            <a:xfrm>
              <a:off x="1371600" y="914400"/>
              <a:ext cx="5682635" cy="5646516"/>
              <a:chOff x="580053" y="1143000"/>
              <a:chExt cx="5682635" cy="5646516"/>
            </a:xfrm>
          </p:grpSpPr>
          <p:pic>
            <p:nvPicPr>
              <p:cNvPr id="88066" name="Picture 2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9600" y="1143000"/>
                <a:ext cx="5653088" cy="14034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88067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053" y="2438400"/>
                <a:ext cx="5682635" cy="43511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40226" y="1122836"/>
              <a:ext cx="132522" cy="13854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50361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11 </a:t>
            </a:r>
            <a:r>
              <a:rPr lang="ko-KR" altLang="en-US" dirty="0" smtClean="0"/>
              <a:t>메뉴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04" y="1219200"/>
            <a:ext cx="5348288" cy="32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1240971"/>
            <a:ext cx="6076215" cy="335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909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4724400"/>
            <a:ext cx="2323322" cy="1548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365235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ko-KR" altLang="en-US" dirty="0" smtClean="0">
                <a:latin typeface="+mn-ea"/>
              </a:rPr>
              <a:t>스윙</a:t>
            </a:r>
            <a:r>
              <a:rPr lang="en-US" altLang="ko-KR" dirty="0" smtClean="0">
                <a:latin typeface="+mn-ea"/>
              </a:rPr>
              <a:t>(Swing) </a:t>
            </a:r>
            <a:r>
              <a:rPr lang="ko-KR" altLang="en-US" dirty="0" smtClean="0">
                <a:latin typeface="+mn-ea"/>
              </a:rPr>
              <a:t>컴포넌트 </a:t>
            </a:r>
          </a:p>
          <a:p>
            <a:pPr lvl="1">
              <a:defRPr/>
            </a:pPr>
            <a:r>
              <a:rPr lang="en-US" altLang="ko-KR" dirty="0" err="1" smtClean="0">
                <a:latin typeface="+mn-ea"/>
              </a:rPr>
              <a:t>javax.swing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패키지는 가장 상위 클래스로 </a:t>
            </a:r>
            <a:r>
              <a:rPr lang="en-US" altLang="ko-KR" dirty="0" err="1" smtClean="0">
                <a:latin typeface="+mn-ea"/>
              </a:rPr>
              <a:t>JComponent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클래스를 가진다</a:t>
            </a:r>
            <a:r>
              <a:rPr lang="en-US" altLang="ko-KR" dirty="0" smtClean="0">
                <a:latin typeface="+mn-ea"/>
              </a:rPr>
              <a:t>. </a:t>
            </a:r>
            <a:r>
              <a:rPr lang="ko-KR" altLang="en-US" dirty="0" smtClean="0">
                <a:latin typeface="+mn-ea"/>
              </a:rPr>
              <a:t>그 의미는 </a:t>
            </a:r>
            <a:r>
              <a:rPr lang="en-US" altLang="ko-KR" dirty="0" err="1" smtClean="0">
                <a:latin typeface="+mn-ea"/>
              </a:rPr>
              <a:t>JComponent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클래스에 제공되는 모든 </a:t>
            </a:r>
            <a:r>
              <a:rPr lang="ko-KR" altLang="en-US" dirty="0" err="1" smtClean="0">
                <a:latin typeface="+mn-ea"/>
              </a:rPr>
              <a:t>메소드를</a:t>
            </a:r>
            <a:r>
              <a:rPr lang="ko-KR" altLang="en-US" dirty="0" smtClean="0">
                <a:latin typeface="+mn-ea"/>
              </a:rPr>
              <a:t> 사용할 수 있다는 의미이다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defRPr/>
            </a:pPr>
            <a:r>
              <a:rPr lang="en-US" altLang="ko-KR" dirty="0" err="1" smtClean="0">
                <a:latin typeface="+mn-ea"/>
              </a:rPr>
              <a:t>JComponent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dirty="0" smtClean="0">
                <a:latin typeface="+mn-ea"/>
              </a:rPr>
              <a:t>클래스는 </a:t>
            </a:r>
            <a:r>
              <a:rPr lang="en-US" altLang="ko-KR" dirty="0" smtClean="0">
                <a:latin typeface="+mn-ea"/>
              </a:rPr>
              <a:t>java.awt </a:t>
            </a:r>
            <a:r>
              <a:rPr lang="ko-KR" altLang="en-US" dirty="0" smtClean="0">
                <a:latin typeface="+mn-ea"/>
              </a:rPr>
              <a:t>패키지의 </a:t>
            </a:r>
            <a:r>
              <a:rPr lang="en-US" altLang="ko-KR" dirty="0" smtClean="0">
                <a:latin typeface="+mn-ea"/>
              </a:rPr>
              <a:t>Component, Container </a:t>
            </a:r>
            <a:r>
              <a:rPr lang="ko-KR" altLang="en-US" dirty="0" smtClean="0">
                <a:latin typeface="+mn-ea"/>
              </a:rPr>
              <a:t>클래스를 상위 클래스로 가진다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>
              <a:defRPr/>
            </a:pPr>
            <a:endParaRPr lang="en-US" altLang="ko-KR" dirty="0" smtClean="0">
              <a:latin typeface="+mn-ea"/>
            </a:endParaRPr>
          </a:p>
          <a:p>
            <a:pPr>
              <a:defRPr/>
            </a:pPr>
            <a:r>
              <a:rPr lang="ko-KR" altLang="en-US" dirty="0" smtClean="0">
                <a:latin typeface="+mn-ea"/>
              </a:rPr>
              <a:t>컴포넌트에서의 이벤트 처리 </a:t>
            </a:r>
          </a:p>
          <a:p>
            <a:pPr lvl="1">
              <a:buNone/>
              <a:defRPr/>
            </a:pPr>
            <a:r>
              <a:rPr lang="ko-KR" altLang="en-US" dirty="0" smtClean="0">
                <a:latin typeface="+mn-ea"/>
              </a:rPr>
              <a:t>컴포넌트에서 전형적인 이벤트 처리는 다음과 같은 순서로 이루어진다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받아들일 이벤트와 연관된 인터페이스를 사용하여 클래스 생성</a:t>
            </a:r>
          </a:p>
          <a:p>
            <a:pPr lvl="1">
              <a:defRPr/>
            </a:pPr>
            <a:r>
              <a:rPr lang="en-US" altLang="ko-KR" dirty="0" smtClean="0">
                <a:latin typeface="+mn-ea"/>
              </a:rPr>
              <a:t>GUI </a:t>
            </a:r>
            <a:r>
              <a:rPr lang="ko-KR" altLang="en-US" dirty="0" smtClean="0">
                <a:latin typeface="+mn-ea"/>
              </a:rPr>
              <a:t>구축을 위한 컴포넌트 객체를 생성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이벤트를 받아들인 컴포넌트 객체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여기서는 버튼 객체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에 리스너를 등록</a:t>
            </a:r>
          </a:p>
          <a:p>
            <a:pPr lvl="1">
              <a:defRPr/>
            </a:pPr>
            <a:r>
              <a:rPr lang="en-US" altLang="ko-KR" dirty="0" smtClean="0">
                <a:latin typeface="+mn-ea"/>
              </a:rPr>
              <a:t>add() </a:t>
            </a:r>
            <a:r>
              <a:rPr lang="ko-KR" altLang="en-US" dirty="0" err="1" smtClean="0">
                <a:latin typeface="+mn-ea"/>
              </a:rPr>
              <a:t>메소드를</a:t>
            </a:r>
            <a:r>
              <a:rPr lang="ko-KR" altLang="en-US" dirty="0" smtClean="0">
                <a:latin typeface="+mn-ea"/>
              </a:rPr>
              <a:t> 사용하여 컴포넌트를 패널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또는 프레임</a:t>
            </a:r>
            <a:r>
              <a:rPr lang="en-US" altLang="ko-KR" dirty="0" smtClean="0">
                <a:latin typeface="+mn-ea"/>
              </a:rPr>
              <a:t>)</a:t>
            </a:r>
            <a:r>
              <a:rPr lang="ko-KR" altLang="en-US" dirty="0" smtClean="0">
                <a:latin typeface="+mn-ea"/>
              </a:rPr>
              <a:t>에 추가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이벤트를 처리할 이벤트 처리 루틴 작성</a:t>
            </a:r>
            <a:r>
              <a:rPr lang="en-US" altLang="ko-KR" dirty="0" smtClean="0">
                <a:latin typeface="+mn-ea"/>
              </a:rPr>
              <a:t>(</a:t>
            </a:r>
            <a:r>
              <a:rPr lang="ko-KR" altLang="en-US" dirty="0" smtClean="0">
                <a:latin typeface="+mn-ea"/>
              </a:rPr>
              <a:t>예 </a:t>
            </a:r>
            <a:r>
              <a:rPr lang="en-US" altLang="ko-KR" dirty="0" smtClean="0">
                <a:latin typeface="+mn-ea"/>
              </a:rPr>
              <a:t>: action </a:t>
            </a:r>
            <a:r>
              <a:rPr lang="ko-KR" altLang="en-US" dirty="0" smtClean="0">
                <a:latin typeface="+mn-ea"/>
              </a:rPr>
              <a:t>이벤트</a:t>
            </a:r>
            <a:r>
              <a:rPr lang="en-US" altLang="ko-KR" dirty="0" smtClean="0">
                <a:latin typeface="+mn-ea"/>
              </a:rPr>
              <a:t>)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600200" y="6096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2122768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defRPr/>
            </a:pPr>
            <a:r>
              <a:rPr lang="ko-KR" altLang="en-US" dirty="0" smtClean="0">
                <a:latin typeface="+mn-ea"/>
              </a:rPr>
              <a:t>스윙 컴포넌트의 사용과 이벤트 처리 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다양한 컴포넌트를 사용하여 사용자 인터페이스를 구축할 수 있다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대부분의 컴포넌트에서 이벤트 처리는 같은 형태로 처리된다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이벤트를 처리하기 위해서는 우선 컴포넌트에서 발생하는 이벤트가 어떤 종류가 있는지를 판별해야 하고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smtClean="0">
                <a:latin typeface="+mn-ea"/>
              </a:rPr>
              <a:t>그 종류의 이벤트를 처리하기 위해서 사용하는 이벤트 </a:t>
            </a:r>
            <a:r>
              <a:rPr lang="ko-KR" altLang="en-US" dirty="0" err="1" smtClean="0">
                <a:latin typeface="+mn-ea"/>
              </a:rPr>
              <a:t>리스너를</a:t>
            </a:r>
            <a:r>
              <a:rPr lang="ko-KR" altLang="en-US" dirty="0" smtClean="0">
                <a:latin typeface="+mn-ea"/>
              </a:rPr>
              <a:t> 선택해야 한다</a:t>
            </a:r>
            <a:r>
              <a:rPr lang="en-US" altLang="ko-KR" dirty="0" smtClean="0"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dirty="0" smtClean="0">
                <a:latin typeface="+mn-ea"/>
              </a:rPr>
              <a:t>이벤트를 처리할 클래스를 작성할 때에는 선별된 이벤트 </a:t>
            </a:r>
            <a:r>
              <a:rPr lang="ko-KR" altLang="en-US" dirty="0" err="1" smtClean="0">
                <a:latin typeface="+mn-ea"/>
              </a:rPr>
              <a:t>리스너를</a:t>
            </a:r>
            <a:r>
              <a:rPr lang="ko-KR" altLang="en-US" dirty="0" smtClean="0">
                <a:latin typeface="+mn-ea"/>
              </a:rPr>
              <a:t> 포함하여 작성하여야 하며</a:t>
            </a:r>
            <a:r>
              <a:rPr lang="en-US" altLang="ko-KR" dirty="0" smtClean="0">
                <a:latin typeface="+mn-ea"/>
              </a:rPr>
              <a:t>, </a:t>
            </a:r>
            <a:r>
              <a:rPr lang="ko-KR" altLang="en-US" dirty="0" err="1" smtClean="0">
                <a:latin typeface="+mn-ea"/>
              </a:rPr>
              <a:t>리스너</a:t>
            </a:r>
            <a:r>
              <a:rPr lang="ko-KR" altLang="en-US" dirty="0" smtClean="0">
                <a:latin typeface="+mn-ea"/>
              </a:rPr>
              <a:t> 인터페이스에서 선언된 모든 </a:t>
            </a:r>
            <a:r>
              <a:rPr lang="ko-KR" altLang="en-US" dirty="0" err="1" smtClean="0">
                <a:latin typeface="+mn-ea"/>
              </a:rPr>
              <a:t>메소드를</a:t>
            </a:r>
            <a:r>
              <a:rPr lang="ko-KR" altLang="en-US" dirty="0" smtClean="0">
                <a:latin typeface="+mn-ea"/>
              </a:rPr>
              <a:t> </a:t>
            </a:r>
            <a:r>
              <a:rPr lang="ko-KR" altLang="en-US" dirty="0" err="1" smtClean="0">
                <a:latin typeface="+mn-ea"/>
              </a:rPr>
              <a:t>오버라이딩하여</a:t>
            </a:r>
            <a:r>
              <a:rPr lang="ko-KR" altLang="en-US" dirty="0" smtClean="0">
                <a:latin typeface="+mn-ea"/>
              </a:rPr>
              <a:t> 이벤트 처리 루틴을 작성하여야 한다</a:t>
            </a:r>
            <a:r>
              <a:rPr lang="en-US" altLang="ko-KR" dirty="0" smtClean="0">
                <a:latin typeface="+mn-ea"/>
              </a:rPr>
              <a:t>.</a:t>
            </a: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>
          <a:xfrm>
            <a:off x="1524000" y="609600"/>
            <a:ext cx="70524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solidFill>
                  <a:srgbClr val="002060"/>
                </a:solidFill>
              </a:rPr>
              <a:t> </a:t>
            </a:r>
            <a:r>
              <a:rPr lang="ko-KR" altLang="en-US" dirty="0" smtClean="0">
                <a:solidFill>
                  <a:srgbClr val="002060"/>
                </a:solidFill>
              </a:rPr>
              <a:t>학습정리</a:t>
            </a:r>
            <a:endParaRPr lang="ko-KR" altLang="en-US" dirty="0">
              <a:solidFill>
                <a:srgbClr val="002060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02377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634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1-1   </a:t>
            </a:r>
            <a:r>
              <a:rPr lang="ko-KR" altLang="en-US" dirty="0" smtClean="0">
                <a:latin typeface="+mj-ea"/>
                <a:ea typeface="+mj-ea"/>
              </a:rPr>
              <a:t>스윙</a:t>
            </a:r>
            <a:r>
              <a:rPr lang="en-US" altLang="ko-KR" dirty="0" smtClean="0">
                <a:latin typeface="+mj-ea"/>
                <a:ea typeface="+mj-ea"/>
              </a:rPr>
              <a:t>(</a:t>
            </a:r>
            <a:r>
              <a:rPr lang="en-US" altLang="ko-KR" dirty="0" err="1" smtClean="0">
                <a:latin typeface="+mj-ea"/>
                <a:ea typeface="+mj-ea"/>
              </a:rPr>
              <a:t>javax.swing</a:t>
            </a:r>
            <a:r>
              <a:rPr lang="en-US" altLang="ko-KR" dirty="0" smtClean="0">
                <a:latin typeface="+mj-ea"/>
                <a:ea typeface="+mj-ea"/>
              </a:rPr>
              <a:t>) </a:t>
            </a:r>
            <a:r>
              <a:rPr lang="ko-KR" altLang="en-US" dirty="0" smtClean="0">
                <a:latin typeface="+mj-ea"/>
                <a:ea typeface="+mj-ea"/>
              </a:rPr>
              <a:t>패키지의 개요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스윙 컴포넌트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>
          <a:xfrm>
            <a:off x="7150100" y="6400800"/>
            <a:ext cx="2311400" cy="365125"/>
          </a:xfrm>
        </p:spPr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676400"/>
            <a:ext cx="4495800" cy="35098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2044960"/>
            <a:ext cx="5038725" cy="32427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198120" y="1409700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5712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50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634400" y="685800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1-2    </a:t>
            </a:r>
            <a:r>
              <a:rPr lang="en-US" altLang="ko-KR" dirty="0" err="1" smtClean="0">
                <a:latin typeface="+mj-ea"/>
                <a:ea typeface="+mj-ea"/>
              </a:rPr>
              <a:t>JComponent</a:t>
            </a:r>
            <a:r>
              <a:rPr lang="en-US" altLang="ko-KR" dirty="0" smtClean="0">
                <a:latin typeface="+mj-ea"/>
                <a:ea typeface="+mj-ea"/>
              </a:rPr>
              <a:t> </a:t>
            </a:r>
            <a:r>
              <a:rPr lang="ko-KR" altLang="en-US" dirty="0" smtClean="0">
                <a:latin typeface="+mj-ea"/>
                <a:ea typeface="+mj-ea"/>
              </a:rPr>
              <a:t>클래스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스윙 컴포넌트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Jcomponent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AWT </a:t>
            </a:r>
            <a:r>
              <a:rPr lang="ko-KR" altLang="en-US" dirty="0" smtClean="0"/>
              <a:t>패키지의 </a:t>
            </a:r>
            <a:r>
              <a:rPr lang="en-US" altLang="ko-KR" dirty="0" smtClean="0"/>
              <a:t>Component </a:t>
            </a:r>
            <a:r>
              <a:rPr lang="ko-KR" altLang="en-US" dirty="0" smtClean="0"/>
              <a:t>클래스와 </a:t>
            </a:r>
            <a:r>
              <a:rPr lang="en-US" altLang="ko-KR" dirty="0" smtClean="0"/>
              <a:t>Container </a:t>
            </a:r>
            <a:r>
              <a:rPr lang="ko-KR" altLang="en-US" dirty="0" smtClean="0"/>
              <a:t>클래스의 하위 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클래스에서 제공되는 기본적인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들을 그대로 상속받아 사용할 수 있다는 의미</a:t>
            </a:r>
            <a:endParaRPr lang="en-US" altLang="ko-KR" dirty="0" smtClean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2971800"/>
            <a:ext cx="273827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2366600" y="5908160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9441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이미지 아이콘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라벨</a:t>
            </a:r>
            <a:r>
              <a:rPr lang="en-US" altLang="ko-KR" dirty="0" smtClean="0"/>
              <a:t>(Label)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err="1" smtClean="0"/>
              <a:t>ImageIcon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이미지를 아이콘화하여 제공하는 클래스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2133600"/>
            <a:ext cx="6615113" cy="3893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676116" y="3937847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50818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이미지 아이콘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라벨</a:t>
            </a:r>
            <a:r>
              <a:rPr lang="en-US" altLang="ko-KR" dirty="0" smtClean="0"/>
              <a:t>(Label)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스윙에서 라벨은 </a:t>
            </a:r>
            <a:r>
              <a:rPr lang="en-US" altLang="ko-KR" dirty="0" err="1" smtClean="0"/>
              <a:t>JLabel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28800"/>
            <a:ext cx="7382989" cy="3276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59777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1405800" y="310665"/>
            <a:ext cx="8271600" cy="41644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   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smtClean="0"/>
              <a:t>이미지 아이콘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ImageIcon</a:t>
            </a:r>
            <a:r>
              <a:rPr lang="en-US" altLang="ko-KR" dirty="0" smtClean="0"/>
              <a:t>)</a:t>
            </a:r>
            <a:r>
              <a:rPr lang="ko-KR" altLang="en-US" dirty="0" smtClean="0"/>
              <a:t>과 라벨</a:t>
            </a:r>
            <a:r>
              <a:rPr lang="en-US" altLang="ko-KR" dirty="0" smtClean="0"/>
              <a:t>(Label)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74227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685800" y="1358151"/>
            <a:ext cx="3429000" cy="533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2862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791</Words>
  <Application>Microsoft Office PowerPoint</Application>
  <PresentationFormat>A4 용지(210x297mm)</PresentationFormat>
  <Paragraphs>255</Paragraphs>
  <Slides>50</Slides>
  <Notes>50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7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19장  스윙과 이벤트 처리</vt:lpstr>
      <vt:lpstr> </vt:lpstr>
      <vt:lpstr>1 스윙 컴포넌트</vt:lpstr>
      <vt:lpstr>1 스윙 컴포넌트</vt:lpstr>
      <vt:lpstr>1 스윙 컴포넌트</vt:lpstr>
      <vt:lpstr>1 스윙 컴포넌트</vt:lpstr>
      <vt:lpstr>2 이미지 아이콘(ImageIcon)과 라벨(Label)</vt:lpstr>
      <vt:lpstr>3 이미지 아이콘(ImageIcon)과 라벨(Label)</vt:lpstr>
      <vt:lpstr>3 이미지 아이콘(ImageIcon)과 라벨(Label)</vt:lpstr>
      <vt:lpstr>3 이미지 아이콘(ImageIcon)과 라벨(Label)</vt:lpstr>
      <vt:lpstr>3 이미지 아이콘(ImageIcon)과 라벨(Label)</vt:lpstr>
      <vt:lpstr>3 텍스트 필드와 텍스트 에리어</vt:lpstr>
      <vt:lpstr>3 텍스트 필드와 텍스트 에리어</vt:lpstr>
      <vt:lpstr>3 텍스트 필드와 텍스트 에리어</vt:lpstr>
      <vt:lpstr>3 텍스트 필드와 텍스트 에리어</vt:lpstr>
      <vt:lpstr>3 텍스트 필드와 텍스트 에리어</vt:lpstr>
      <vt:lpstr>4 버튼</vt:lpstr>
      <vt:lpstr>4 버튼</vt:lpstr>
      <vt:lpstr>4 버튼</vt:lpstr>
      <vt:lpstr>4 버튼</vt:lpstr>
      <vt:lpstr>4 버튼</vt:lpstr>
      <vt:lpstr>4 버튼</vt:lpstr>
      <vt:lpstr>4 버튼</vt:lpstr>
      <vt:lpstr>4 버튼</vt:lpstr>
      <vt:lpstr>4 버튼</vt:lpstr>
      <vt:lpstr>5 체크 박스</vt:lpstr>
      <vt:lpstr>5 체크 박스</vt:lpstr>
      <vt:lpstr>5 체크 박스</vt:lpstr>
      <vt:lpstr>6 라디오 버튼</vt:lpstr>
      <vt:lpstr>6 라디오 버튼</vt:lpstr>
      <vt:lpstr>6 라디오 버튼</vt:lpstr>
      <vt:lpstr>6 라디오 버튼</vt:lpstr>
      <vt:lpstr>6 라디오 버튼</vt:lpstr>
      <vt:lpstr>7 콤보박스</vt:lpstr>
      <vt:lpstr>7 콤보박스</vt:lpstr>
      <vt:lpstr>8 리스트</vt:lpstr>
      <vt:lpstr>8 리스트</vt:lpstr>
      <vt:lpstr>8 리스트</vt:lpstr>
      <vt:lpstr>9 스크롤 바</vt:lpstr>
      <vt:lpstr>9 스크롤 바</vt:lpstr>
      <vt:lpstr>10 그룹 홀더</vt:lpstr>
      <vt:lpstr>10 그룹 홀더</vt:lpstr>
      <vt:lpstr>10 그룹 홀더</vt:lpstr>
      <vt:lpstr>10 그룹 홀더</vt:lpstr>
      <vt:lpstr>11 메뉴</vt:lpstr>
      <vt:lpstr>11 메뉴</vt:lpstr>
      <vt:lpstr>11 메뉴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2020-08-19T04:23:29Z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